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drawings/drawing6.xml" ContentType="application/vnd.openxmlformats-officedocument.drawingml.chartshape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drawings/drawing7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8.xml" ContentType="application/vnd.openxmlformats-officedocument.drawingml.chart+xml"/>
  <Override PartName="/ppt/drawings/drawing8.xml" ContentType="application/vnd.openxmlformats-officedocument.drawingml.chartshapes+xml"/>
  <Override PartName="/ppt/notesSlides/notesSlide11.xml" ContentType="application/vnd.openxmlformats-officedocument.presentationml.notesSlide+xml"/>
  <Override PartName="/ppt/charts/chart9.xml" ContentType="application/vnd.openxmlformats-officedocument.drawingml.chart+xml"/>
  <Override PartName="/ppt/drawings/drawing9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64" r:id="rId1"/>
    <p:sldMasterId id="2147484092" r:id="rId2"/>
  </p:sldMasterIdLst>
  <p:notesMasterIdLst>
    <p:notesMasterId r:id="rId15"/>
  </p:notesMasterIdLst>
  <p:handoutMasterIdLst>
    <p:handoutMasterId r:id="rId16"/>
  </p:handoutMasterIdLst>
  <p:sldIdLst>
    <p:sldId id="422" r:id="rId3"/>
    <p:sldId id="606" r:id="rId4"/>
    <p:sldId id="605" r:id="rId5"/>
    <p:sldId id="600" r:id="rId6"/>
    <p:sldId id="607" r:id="rId7"/>
    <p:sldId id="594" r:id="rId8"/>
    <p:sldId id="597" r:id="rId9"/>
    <p:sldId id="608" r:id="rId10"/>
    <p:sldId id="609" r:id="rId11"/>
    <p:sldId id="613" r:id="rId12"/>
    <p:sldId id="611" r:id="rId13"/>
    <p:sldId id="603" r:id="rId14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Мищенко Надежда Павловна" initials="МНП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CCCC"/>
    <a:srgbClr val="FF7C80"/>
    <a:srgbClr val="FF3300"/>
    <a:srgbClr val="0B79BD"/>
    <a:srgbClr val="FFFFCC"/>
    <a:srgbClr val="FF0066"/>
    <a:srgbClr val="FF0000"/>
    <a:srgbClr val="EC951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4499" autoAdjust="0"/>
    <p:restoredTop sz="89343" autoAdjust="0"/>
  </p:normalViewPr>
  <p:slideViewPr>
    <p:cSldViewPr>
      <p:cViewPr>
        <p:scale>
          <a:sx n="89" d="100"/>
          <a:sy n="89" d="100"/>
        </p:scale>
        <p:origin x="-612" y="7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Причины</a:t>
            </a:r>
            <a:r>
              <a:rPr lang="ru-RU" baseline="0" dirty="0" smtClean="0">
                <a:latin typeface="Times New Roman" pitchFamily="18" charset="0"/>
                <a:cs typeface="Times New Roman" pitchFamily="18" charset="0"/>
              </a:rPr>
              <a:t> отрицательной судебной практики по спорам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Причины</a:t>
            </a:r>
            <a:r>
              <a:rPr lang="ru-RU" baseline="0" dirty="0" smtClean="0">
                <a:latin typeface="Times New Roman" pitchFamily="18" charset="0"/>
                <a:cs typeface="Times New Roman" pitchFamily="18" charset="0"/>
              </a:rPr>
              <a:t> отрицательной судебной практики по спорам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Причины</a:t>
            </a:r>
            <a:r>
              <a:rPr lang="ru-RU" baseline="0" dirty="0" smtClean="0">
                <a:latin typeface="Times New Roman" pitchFamily="18" charset="0"/>
                <a:cs typeface="Times New Roman" pitchFamily="18" charset="0"/>
              </a:rPr>
              <a:t> отрицательной судебной практики по спорам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Причины</a:t>
            </a:r>
            <a:r>
              <a:rPr lang="ru-RU" baseline="0" dirty="0" smtClean="0">
                <a:latin typeface="Times New Roman" pitchFamily="18" charset="0"/>
                <a:cs typeface="Times New Roman" pitchFamily="18" charset="0"/>
              </a:rPr>
              <a:t> отрицательной судебной практики по спорам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Причины</a:t>
            </a:r>
            <a:r>
              <a:rPr lang="ru-RU" baseline="0" dirty="0" smtClean="0">
                <a:latin typeface="Times New Roman" pitchFamily="18" charset="0"/>
                <a:cs typeface="Times New Roman" pitchFamily="18" charset="0"/>
              </a:rPr>
              <a:t> отрицательной судебной практики по спорам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Причины</a:t>
            </a:r>
            <a:r>
              <a:rPr lang="ru-RU" baseline="0" dirty="0" smtClean="0">
                <a:latin typeface="Times New Roman" pitchFamily="18" charset="0"/>
                <a:cs typeface="Times New Roman" pitchFamily="18" charset="0"/>
              </a:rPr>
              <a:t> отрицательной судебной практики по спорам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Причины</a:t>
            </a:r>
            <a:r>
              <a:rPr lang="ru-RU" baseline="0" dirty="0" smtClean="0">
                <a:latin typeface="Times New Roman" pitchFamily="18" charset="0"/>
                <a:cs typeface="Times New Roman" pitchFamily="18" charset="0"/>
              </a:rPr>
              <a:t> отрицательной судебной практики по спорам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Причины</a:t>
            </a:r>
            <a:r>
              <a:rPr lang="ru-RU" baseline="0" dirty="0" smtClean="0">
                <a:latin typeface="Times New Roman" pitchFamily="18" charset="0"/>
                <a:cs typeface="Times New Roman" pitchFamily="18" charset="0"/>
              </a:rPr>
              <a:t> отрицательной судебной практики по спорам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Причины</a:t>
            </a:r>
            <a:r>
              <a:rPr lang="ru-RU" baseline="0" dirty="0" smtClean="0">
                <a:latin typeface="Times New Roman" pitchFamily="18" charset="0"/>
                <a:cs typeface="Times New Roman" pitchFamily="18" charset="0"/>
              </a:rPr>
              <a:t> отрицательной судебной практики по спорам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drawing8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0.06517</cdr:x>
      <cdr:y>0</cdr:y>
    </cdr:from>
    <cdr:to>
      <cdr:x>0.96449</cdr:x>
      <cdr:y>0.17783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28638" y="0"/>
          <a:ext cx="7295207" cy="8322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ru-RU" sz="1400" dirty="0"/>
        </a:p>
      </cdr:txBody>
    </cdr:sp>
  </cdr:relSizeAnchor>
  <cdr:relSizeAnchor xmlns:cdr="http://schemas.openxmlformats.org/drawingml/2006/chartDrawing">
    <cdr:from>
      <cdr:x>0</cdr:x>
      <cdr:y>0.08551</cdr:y>
    </cdr:from>
    <cdr:to>
      <cdr:x>1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 flipV="1">
          <a:off x="0" y="400219"/>
          <a:ext cx="8111877" cy="428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</cdr:x>
      <cdr:y>0.11628</cdr:y>
    </cdr:from>
    <cdr:to>
      <cdr:x>1</cdr:x>
      <cdr:y>0.91633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0" y="640719"/>
          <a:ext cx="8448427" cy="44083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0.01464</cdr:x>
      <cdr:y>0.00259</cdr:y>
    </cdr:from>
    <cdr:to>
      <cdr:x>0.99125</cdr:x>
      <cdr:y>0.96249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120525" y="13752"/>
          <a:ext cx="8039869" cy="50975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ru-RU" sz="1600" b="1" dirty="0" smtClean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0.39485</cdr:x>
      <cdr:y>0.16363</cdr:y>
    </cdr:from>
    <cdr:to>
      <cdr:x>0.50308</cdr:x>
      <cdr:y>0.32958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335859" y="90162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0.49713</cdr:x>
      <cdr:y>0.39886</cdr:y>
    </cdr:from>
    <cdr:to>
      <cdr:x>0.51418</cdr:x>
      <cdr:y>0.45113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4199955" y="2197773"/>
          <a:ext cx="14401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0.1562</cdr:x>
      <cdr:y>0.45113</cdr:y>
    </cdr:from>
    <cdr:to>
      <cdr:x>0.4119</cdr:x>
      <cdr:y>0.4642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1319635" y="2485805"/>
          <a:ext cx="2160240" cy="72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0.09676</cdr:x>
      <cdr:y>0.83405</cdr:y>
    </cdr:from>
    <cdr:to>
      <cdr:x>0.47443</cdr:x>
      <cdr:y>1</cdr:y>
    </cdr:to>
    <cdr:sp macro="" textlink="">
      <cdr:nvSpPr>
        <cdr:cNvPr id="19" name="TextBox 18"/>
        <cdr:cNvSpPr txBox="1"/>
      </cdr:nvSpPr>
      <cdr:spPr>
        <a:xfrm xmlns:a="http://schemas.openxmlformats.org/drawingml/2006/main">
          <a:off x="817438" y="4595741"/>
          <a:ext cx="3190751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0.1335</cdr:x>
      <cdr:y>0.0026</cdr:y>
    </cdr:from>
    <cdr:to>
      <cdr:x>0.8665</cdr:x>
      <cdr:y>0.29691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127870" y="14318"/>
          <a:ext cx="6192688" cy="16217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0.25283</cdr:x>
      <cdr:y>0.04132</cdr:y>
    </cdr:from>
    <cdr:to>
      <cdr:x>0.78979</cdr:x>
      <cdr:y>0.38839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2135982" y="227696"/>
          <a:ext cx="4536504" cy="19123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0.20169</cdr:x>
      <cdr:y>0.04132</cdr:y>
    </cdr:from>
    <cdr:to>
      <cdr:x>0.76422</cdr:x>
      <cdr:y>0.24464</cdr:y>
    </cdr:to>
    <cdr:sp macro="" textlink="">
      <cdr:nvSpPr>
        <cdr:cNvPr id="18" name="TextBox 17"/>
        <cdr:cNvSpPr txBox="1"/>
      </cdr:nvSpPr>
      <cdr:spPr>
        <a:xfrm xmlns:a="http://schemas.openxmlformats.org/drawingml/2006/main">
          <a:off x="1703934" y="227696"/>
          <a:ext cx="4752528" cy="1120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0.08236</cdr:x>
      <cdr:y>0.08782</cdr:y>
    </cdr:from>
    <cdr:to>
      <cdr:x>0.90059</cdr:x>
      <cdr:y>0.25771</cdr:y>
    </cdr:to>
    <cdr:sp macro="" textlink="">
      <cdr:nvSpPr>
        <cdr:cNvPr id="6" name="Прямоугольник 5"/>
        <cdr:cNvSpPr/>
      </cdr:nvSpPr>
      <cdr:spPr>
        <a:xfrm xmlns:a="http://schemas.openxmlformats.org/drawingml/2006/main">
          <a:off x="695822" y="483899"/>
          <a:ext cx="6912768" cy="936104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Основные нормативно-правовые акты, регулирующие контрольную (надзорную) деятельность </a:t>
          </a:r>
          <a:endParaRPr lang="ru-RU" sz="20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0.08236</cdr:x>
      <cdr:y>0.33612</cdr:y>
    </cdr:from>
    <cdr:to>
      <cdr:x>0.90059</cdr:x>
      <cdr:y>0.59748</cdr:y>
    </cdr:to>
    <cdr:sp macro="" textlink="">
      <cdr:nvSpPr>
        <cdr:cNvPr id="9" name="Прямоугольник 8"/>
        <cdr:cNvSpPr/>
      </cdr:nvSpPr>
      <cdr:spPr>
        <a:xfrm xmlns:a="http://schemas.openxmlformats.org/drawingml/2006/main">
          <a:off x="695822" y="1852051"/>
          <a:ext cx="6912768" cy="1440160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Федеральный закон от 31.07.2020 № 248-ФЗ «О государственном контроле (надзоре)  и муниципальном контроле в Российской Федерации»</a:t>
          </a:r>
        </a:p>
        <a:p xmlns:a="http://schemas.openxmlformats.org/drawingml/2006/main">
          <a:pPr algn="ctr"/>
          <a:r>
            <a: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(Федеральный закон № 248-ФЗ)</a:t>
          </a:r>
          <a:endParaRPr lang="ru-RU" sz="20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0.08236</cdr:x>
      <cdr:y>0.66282</cdr:y>
    </cdr:from>
    <cdr:to>
      <cdr:x>0.90059</cdr:x>
      <cdr:y>0.96339</cdr:y>
    </cdr:to>
    <cdr:sp macro="" textlink="">
      <cdr:nvSpPr>
        <cdr:cNvPr id="12" name="Прямоугольник 11"/>
        <cdr:cNvSpPr/>
      </cdr:nvSpPr>
      <cdr:spPr>
        <a:xfrm xmlns:a="http://schemas.openxmlformats.org/drawingml/2006/main">
          <a:off x="695822" y="3652251"/>
          <a:ext cx="6912768" cy="1656184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Постановление Правительства Российской Федерации от 10.03.2022 № 336 «Об особенностях организации и осуществления государственного контроля (надзора) , муниципального контроля)</a:t>
          </a:r>
        </a:p>
        <a:p xmlns:a="http://schemas.openxmlformats.org/drawingml/2006/main">
          <a:pPr algn="ctr"/>
          <a:r>
            <a: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(Постановление № 336)</a:t>
          </a:r>
          <a:endParaRPr lang="ru-RU" sz="20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0.08551</cdr:y>
    </cdr:from>
    <cdr:to>
      <cdr:x>1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 flipV="1">
          <a:off x="0" y="400219"/>
          <a:ext cx="8111877" cy="428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</cdr:x>
      <cdr:y>0.11628</cdr:y>
    </cdr:from>
    <cdr:to>
      <cdr:x>1</cdr:x>
      <cdr:y>0.91633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0" y="544235"/>
          <a:ext cx="8111877" cy="37444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</cdr:x>
      <cdr:y>0.00038</cdr:y>
    </cdr:from>
    <cdr:to>
      <cdr:x>0.96449</cdr:x>
      <cdr:y>0.99779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0" y="2018"/>
          <a:ext cx="7940070" cy="52967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1800" dirty="0">
            <a:solidFill>
              <a:srgbClr val="0070C0"/>
            </a:solidFill>
          </a:endParaRPr>
        </a:p>
        <a:p xmlns:a="http://schemas.openxmlformats.org/drawingml/2006/main">
          <a:endParaRPr lang="ru-RU" sz="1100" dirty="0">
            <a:solidFill>
              <a:srgbClr val="0070C0"/>
            </a:solidFill>
          </a:endParaRPr>
        </a:p>
      </cdr:txBody>
    </cdr:sp>
  </cdr:relSizeAnchor>
  <cdr:relSizeAnchor xmlns:cdr="http://schemas.openxmlformats.org/drawingml/2006/chartDrawing">
    <cdr:from>
      <cdr:x>0.11128</cdr:x>
      <cdr:y>0.10286</cdr:y>
    </cdr:from>
    <cdr:to>
      <cdr:x>0.88165</cdr:x>
      <cdr:y>0.19778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936103" y="546241"/>
          <a:ext cx="6480720" cy="504056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3">
            <a:lumMod val="40000"/>
            <a:lumOff val="6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</a:t>
          </a:r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овое в Постановлении № 336</a:t>
          </a:r>
          <a:endParaRPr lang="ru-RU" sz="24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0.11984</cdr:x>
      <cdr:y>0.31981</cdr:y>
    </cdr:from>
    <cdr:to>
      <cdr:x>0.45366</cdr:x>
      <cdr:y>0.88931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1008111" y="1698369"/>
          <a:ext cx="2808312" cy="3024336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3">
            <a:lumMod val="40000"/>
            <a:lumOff val="6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Мораторий на проведение плановых проверок </a:t>
          </a:r>
        </a:p>
        <a:p xmlns:a="http://schemas.openxmlformats.org/drawingml/2006/main">
          <a:pPr algn="ctr"/>
          <a:r>
            <a:rPr lang="ru-RU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до 2030 года</a:t>
          </a:r>
        </a:p>
        <a:p xmlns:a="http://schemas.openxmlformats.org/drawingml/2006/main">
          <a:pPr algn="ctr"/>
          <a:endParaRPr lang="ru-RU" sz="18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ctr"/>
          <a:r>
            <a:rPr lang="ru-RU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Исключение – проверки в отношении объектов чрезвычайно высокого и высокого риска, </a:t>
          </a:r>
        </a:p>
        <a:p xmlns:a="http://schemas.openxmlformats.org/drawingml/2006/main">
          <a:pPr algn="ctr"/>
          <a:r>
            <a:rPr lang="ru-RU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ОПО </a:t>
          </a:r>
          <a:r>
            <a:rPr lang="en-US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II </a:t>
          </a:r>
          <a:r>
            <a:rPr lang="ru-RU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класса опасности, ГТС </a:t>
          </a:r>
          <a:r>
            <a:rPr lang="en-US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II </a:t>
          </a:r>
          <a:r>
            <a:rPr lang="ru-RU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класса</a:t>
          </a:r>
          <a:endParaRPr lang="ru-RU" sz="18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0.54782</cdr:x>
      <cdr:y>0.31981</cdr:y>
    </cdr:from>
    <cdr:to>
      <cdr:x>0.88165</cdr:x>
      <cdr:y>0.88931</cdr:y>
    </cdr:to>
    <cdr:sp macro="" textlink="">
      <cdr:nvSpPr>
        <cdr:cNvPr id="9" name="Прямоугольник 8"/>
        <cdr:cNvSpPr/>
      </cdr:nvSpPr>
      <cdr:spPr>
        <a:xfrm xmlns:a="http://schemas.openxmlformats.org/drawingml/2006/main">
          <a:off x="4608511" y="1698369"/>
          <a:ext cx="2808312" cy="3024336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3">
            <a:lumMod val="40000"/>
            <a:lumOff val="6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 апреля 2023 года контролирующие органы выдают предписания контролируемым лицам,</a:t>
          </a:r>
          <a:br>
            <a:rPr lang="ru-RU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 случае выявления нарушения </a:t>
          </a:r>
        </a:p>
        <a:p xmlns:a="http://schemas.openxmlformats.org/drawingml/2006/main">
          <a:pPr algn="ctr"/>
          <a:r>
            <a:rPr lang="ru-RU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 результатам проведенных КНД</a:t>
          </a:r>
        </a:p>
        <a:p xmlns:a="http://schemas.openxmlformats.org/drawingml/2006/main">
          <a:pPr algn="ctr"/>
          <a:r>
            <a:rPr lang="ru-RU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 сроком их устранения </a:t>
          </a:r>
          <a:endParaRPr lang="ru-RU" sz="18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0.06517</cdr:x>
      <cdr:y>0</cdr:y>
    </cdr:from>
    <cdr:to>
      <cdr:x>0.96449</cdr:x>
      <cdr:y>0.17783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28638" y="0"/>
          <a:ext cx="7295207" cy="8322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ru-RU" sz="1400" dirty="0"/>
        </a:p>
      </cdr:txBody>
    </cdr:sp>
  </cdr:relSizeAnchor>
  <cdr:relSizeAnchor xmlns:cdr="http://schemas.openxmlformats.org/drawingml/2006/chartDrawing">
    <cdr:from>
      <cdr:x>0</cdr:x>
      <cdr:y>0.08551</cdr:y>
    </cdr:from>
    <cdr:to>
      <cdr:x>1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 flipV="1">
          <a:off x="0" y="400219"/>
          <a:ext cx="8111877" cy="428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</cdr:x>
      <cdr:y>0.11628</cdr:y>
    </cdr:from>
    <cdr:to>
      <cdr:x>1</cdr:x>
      <cdr:y>0.91633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0" y="640719"/>
          <a:ext cx="8448427" cy="44083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0.01464</cdr:x>
      <cdr:y>0.00259</cdr:y>
    </cdr:from>
    <cdr:to>
      <cdr:x>0.99125</cdr:x>
      <cdr:y>0.96249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120525" y="13752"/>
          <a:ext cx="8039869" cy="50975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ru-RU" sz="1600" b="1" dirty="0" smtClean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ctr"/>
          <a:endParaRPr lang="ru-RU" sz="16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ctr"/>
          <a:r>
            <a:rPr lang="ru-RU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Согласно пункту 3 Постановления № 336  </a:t>
          </a:r>
        </a:p>
        <a:p xmlns:a="http://schemas.openxmlformats.org/drawingml/2006/main">
          <a:pPr algn="ctr"/>
          <a:r>
            <a:rPr lang="ru-RU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внеплановые контрольные (надзорные) мероприятия, </a:t>
          </a:r>
        </a:p>
        <a:p xmlns:a="http://schemas.openxmlformats.org/drawingml/2006/main">
          <a:pPr algn="ctr"/>
          <a:r>
            <a:rPr lang="ru-RU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внеплановые проверки проводятся по истечении срока </a:t>
          </a:r>
        </a:p>
        <a:p xmlns:a="http://schemas.openxmlformats.org/drawingml/2006/main">
          <a:pPr algn="ctr"/>
          <a:r>
            <a:rPr lang="ru-RU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исполнения предписания об устранении выявленного </a:t>
          </a:r>
        </a:p>
        <a:p xmlns:a="http://schemas.openxmlformats.org/drawingml/2006/main">
          <a:pPr algn="ctr"/>
          <a:r>
            <a:rPr lang="ru-RU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нарушения обязательных требований, выданных </a:t>
          </a:r>
        </a:p>
        <a:p xmlns:a="http://schemas.openxmlformats.org/drawingml/2006/main">
          <a:pPr algn="ctr"/>
          <a:r>
            <a:rPr lang="ru-RU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после 1 марта 2023 г.</a:t>
          </a:r>
        </a:p>
        <a:p xmlns:a="http://schemas.openxmlformats.org/drawingml/2006/main">
          <a:pPr algn="ctr"/>
          <a:endParaRPr lang="ru-RU" sz="2000" b="1" dirty="0" smtClean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ctr"/>
          <a:r>
            <a:rPr lang="ru-RU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Внеплановая проверка проводится при условии </a:t>
          </a:r>
        </a:p>
        <a:p xmlns:a="http://schemas.openxmlformats.org/drawingml/2006/main">
          <a:pPr algn="ctr"/>
          <a:r>
            <a:rPr lang="ru-RU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согласования с органами прокуратуры.</a:t>
          </a:r>
        </a:p>
        <a:p xmlns:a="http://schemas.openxmlformats.org/drawingml/2006/main">
          <a:pPr algn="ctr"/>
          <a:endParaRPr lang="ru-RU" sz="2000" b="1" dirty="0" smtClean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ctr"/>
          <a:endParaRPr lang="ru-RU" sz="20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ctr"/>
          <a:r>
            <a:rPr lang="ru-RU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Выдача предписаний по итогам проведения </a:t>
          </a:r>
        </a:p>
        <a:p xmlns:a="http://schemas.openxmlformats.org/drawingml/2006/main">
          <a:pPr algn="ctr"/>
          <a:r>
            <a:rPr lang="ru-RU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КНМ без взаимодействия с контролируемым лицом </a:t>
          </a:r>
        </a:p>
        <a:p xmlns:a="http://schemas.openxmlformats.org/drawingml/2006/main">
          <a:pPr algn="ctr"/>
          <a:r>
            <a:rPr lang="ru-RU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 допускается</a:t>
          </a:r>
        </a:p>
      </cdr:txBody>
    </cdr:sp>
  </cdr:relSizeAnchor>
  <cdr:relSizeAnchor xmlns:cdr="http://schemas.openxmlformats.org/drawingml/2006/chartDrawing">
    <cdr:from>
      <cdr:x>0.39485</cdr:x>
      <cdr:y>0.16363</cdr:y>
    </cdr:from>
    <cdr:to>
      <cdr:x>0.50308</cdr:x>
      <cdr:y>0.32958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335859" y="90162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0.49713</cdr:x>
      <cdr:y>0.39886</cdr:y>
    </cdr:from>
    <cdr:to>
      <cdr:x>0.51418</cdr:x>
      <cdr:y>0.45113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4199955" y="2197773"/>
          <a:ext cx="14401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0.1562</cdr:x>
      <cdr:y>0.45113</cdr:y>
    </cdr:from>
    <cdr:to>
      <cdr:x>0.4119</cdr:x>
      <cdr:y>0.4642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1319635" y="2485805"/>
          <a:ext cx="2160240" cy="72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0.09676</cdr:x>
      <cdr:y>0.83405</cdr:y>
    </cdr:from>
    <cdr:to>
      <cdr:x>0.47443</cdr:x>
      <cdr:y>1</cdr:y>
    </cdr:to>
    <cdr:sp macro="" textlink="">
      <cdr:nvSpPr>
        <cdr:cNvPr id="19" name="TextBox 18"/>
        <cdr:cNvSpPr txBox="1"/>
      </cdr:nvSpPr>
      <cdr:spPr>
        <a:xfrm xmlns:a="http://schemas.openxmlformats.org/drawingml/2006/main">
          <a:off x="817438" y="4595741"/>
          <a:ext cx="3190751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0.06517</cdr:x>
      <cdr:y>0</cdr:y>
    </cdr:from>
    <cdr:to>
      <cdr:x>0.96449</cdr:x>
      <cdr:y>0.17783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28638" y="0"/>
          <a:ext cx="7295207" cy="8322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ru-RU" sz="1400" dirty="0"/>
        </a:p>
      </cdr:txBody>
    </cdr:sp>
  </cdr:relSizeAnchor>
  <cdr:relSizeAnchor xmlns:cdr="http://schemas.openxmlformats.org/drawingml/2006/chartDrawing">
    <cdr:from>
      <cdr:x>0</cdr:x>
      <cdr:y>0.08551</cdr:y>
    </cdr:from>
    <cdr:to>
      <cdr:x>1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 flipV="1">
          <a:off x="0" y="400219"/>
          <a:ext cx="8111877" cy="428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</cdr:x>
      <cdr:y>0.11628</cdr:y>
    </cdr:from>
    <cdr:to>
      <cdr:x>1</cdr:x>
      <cdr:y>0.91633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0" y="640719"/>
          <a:ext cx="8448427" cy="44083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</cdr:x>
      <cdr:y>0.00259</cdr:y>
    </cdr:from>
    <cdr:to>
      <cdr:x>1</cdr:x>
      <cdr:y>1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0" y="14271"/>
          <a:ext cx="8544694" cy="54958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Согласно  ч. 1 ст. 57 Федерального закона № 248-ФЗ</a:t>
          </a:r>
        </a:p>
        <a:p xmlns:a="http://schemas.openxmlformats.org/drawingml/2006/main">
          <a:pPr algn="ctr"/>
          <a:r>
            <a:rPr lang="ru-RU" sz="1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п. 3 Постановления № 336</a:t>
          </a:r>
        </a:p>
        <a:p xmlns:a="http://schemas.openxmlformats.org/drawingml/2006/main">
          <a:pPr algn="ctr"/>
          <a:r>
            <a: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</a:t>
          </a:r>
          <a:r>
            <a:rPr lang="ru-RU" sz="1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снованием для проведения внеплановой проверки является выявление </a:t>
          </a:r>
        </a:p>
        <a:p xmlns:a="http://schemas.openxmlformats.org/drawingml/2006/main">
          <a:pPr algn="ctr"/>
          <a:r>
            <a:rPr lang="ru-RU" sz="1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ИНДИКАТОРОВ РИСКА нарушения обязательных требований.</a:t>
          </a:r>
        </a:p>
        <a:p xmlns:a="http://schemas.openxmlformats.org/drawingml/2006/main">
          <a:pPr algn="l"/>
          <a:endParaRPr lang="ru-RU" sz="800" b="1" dirty="0" smtClean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l"/>
          <a:r>
            <a:rPr lang="ru-RU" sz="15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Перечни индикаторов риска нарушения обязательных требований утверждены федеральным </a:t>
          </a:r>
        </a:p>
        <a:p xmlns:a="http://schemas.openxmlformats.org/drawingml/2006/main">
          <a:pPr algn="l"/>
          <a:r>
            <a:rPr lang="ru-RU" sz="15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органом исполнительной власти по видам контроля:</a:t>
          </a:r>
        </a:p>
        <a:p xmlns:a="http://schemas.openxmlformats.org/drawingml/2006/main">
          <a:pPr algn="l"/>
          <a:r>
            <a:rPr lang="ru-RU" sz="15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∙ Приказ Ростехнадзора от 23.11.2021 № 397</a:t>
          </a:r>
        </a:p>
        <a:p xmlns:a="http://schemas.openxmlformats.org/drawingml/2006/main">
          <a:pPr algn="l"/>
          <a:r>
            <a:rPr lang="ru-RU" sz="15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∙ Приказ Ростехнадзора от 01.11.2021  № 364</a:t>
          </a:r>
        </a:p>
        <a:p xmlns:a="http://schemas.openxmlformats.org/drawingml/2006/main">
          <a:pPr algn="l"/>
          <a:r>
            <a:rPr lang="ru-RU" sz="15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∙ Приказ Ростехнадзора от 16.12.2021 № 434</a:t>
          </a:r>
        </a:p>
        <a:p xmlns:a="http://schemas.openxmlformats.org/drawingml/2006/main">
          <a:pPr algn="l"/>
          <a:r>
            <a:rPr lang="ru-RU" sz="15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∙ Приказ Минэнерго России от 30.12.2021 № 1540</a:t>
          </a:r>
        </a:p>
        <a:p xmlns:a="http://schemas.openxmlformats.org/drawingml/2006/main">
          <a:pPr algn="l"/>
          <a:r>
            <a:rPr lang="ru-RU" sz="15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∙ Приказ Минстроя России от 21.12.2021 № 979/</a:t>
          </a:r>
          <a:r>
            <a:rPr lang="ru-RU" sz="1500" b="1" dirty="0" err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</a:t>
          </a:r>
          <a:endParaRPr lang="ru-RU" sz="1500" b="1" dirty="0" smtClean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l"/>
          <a:r>
            <a:rPr lang="ru-RU" sz="15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∙ Приказ Ростехнадзора от 13.12.2021 № 425</a:t>
          </a:r>
        </a:p>
        <a:p xmlns:a="http://schemas.openxmlformats.org/drawingml/2006/main">
          <a:pPr algn="l"/>
          <a:r>
            <a:rPr lang="ru-RU" sz="15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∙ Приказ Ростехнадзора от 25.02.2022 № 63</a:t>
          </a:r>
        </a:p>
        <a:p xmlns:a="http://schemas.openxmlformats.org/drawingml/2006/main">
          <a:pPr algn="l"/>
          <a:r>
            <a:rPr lang="ru-RU" sz="15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∙ Приказ Ростехнадзора от 13.12.2021 № 426</a:t>
          </a:r>
        </a:p>
        <a:p xmlns:a="http://schemas.openxmlformats.org/drawingml/2006/main">
          <a:pPr algn="l"/>
          <a:r>
            <a:rPr lang="ru-RU" sz="15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∙ Приказ Ростехнадзора от 17.05.2023 № 185</a:t>
          </a:r>
        </a:p>
        <a:p xmlns:a="http://schemas.openxmlformats.org/drawingml/2006/main">
          <a:pPr algn="l"/>
          <a:endParaRPr lang="ru-RU" sz="15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ctr"/>
          <a:r>
            <a:rPr lang="ru-RU" sz="1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Проведение КНМ при выявлении индикаторов риска возможно только при условии </a:t>
          </a:r>
        </a:p>
        <a:p xmlns:a="http://schemas.openxmlformats.org/drawingml/2006/main">
          <a:pPr algn="ctr"/>
          <a:r>
            <a: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</a:t>
          </a:r>
          <a:r>
            <a:rPr lang="ru-RU" sz="1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огласования с органами прокуратуры </a:t>
          </a:r>
        </a:p>
        <a:p xmlns:a="http://schemas.openxmlformats.org/drawingml/2006/main">
          <a:pPr algn="l"/>
          <a:endParaRPr lang="ru-RU" sz="1500" b="1" dirty="0" smtClean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l"/>
          <a:endParaRPr lang="ru-RU" sz="1500" b="1" dirty="0" smtClean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l"/>
          <a:endParaRPr lang="ru-RU" sz="1500" b="1" dirty="0" smtClean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l"/>
          <a:endParaRPr lang="ru-RU" sz="1600" b="1" dirty="0" smtClean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ctr"/>
          <a:endParaRPr lang="ru-RU" sz="16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ctr"/>
          <a:endParaRPr lang="ru-RU" sz="1600" b="1" dirty="0" smtClean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0.39485</cdr:x>
      <cdr:y>0.16363</cdr:y>
    </cdr:from>
    <cdr:to>
      <cdr:x>0.50308</cdr:x>
      <cdr:y>0.32958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335859" y="90162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0.49713</cdr:x>
      <cdr:y>0.39886</cdr:y>
    </cdr:from>
    <cdr:to>
      <cdr:x>0.51418</cdr:x>
      <cdr:y>0.45113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4199955" y="2197773"/>
          <a:ext cx="14401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0.1562</cdr:x>
      <cdr:y>0.45113</cdr:y>
    </cdr:from>
    <cdr:to>
      <cdr:x>0.4119</cdr:x>
      <cdr:y>0.4642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1319635" y="2485805"/>
          <a:ext cx="2160240" cy="72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0.11933</cdr:x>
      <cdr:y>0.11136</cdr:y>
    </cdr:from>
    <cdr:to>
      <cdr:x>0.26135</cdr:x>
      <cdr:y>0.15921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1008151" y="613609"/>
          <a:ext cx="1199839" cy="2636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0.09676</cdr:x>
      <cdr:y>0.83405</cdr:y>
    </cdr:from>
    <cdr:to>
      <cdr:x>0.47443</cdr:x>
      <cdr:y>1</cdr:y>
    </cdr:to>
    <cdr:sp macro="" textlink="">
      <cdr:nvSpPr>
        <cdr:cNvPr id="19" name="TextBox 18"/>
        <cdr:cNvSpPr txBox="1"/>
      </cdr:nvSpPr>
      <cdr:spPr>
        <a:xfrm xmlns:a="http://schemas.openxmlformats.org/drawingml/2006/main">
          <a:off x="817438" y="4595741"/>
          <a:ext cx="3190751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0.69603</cdr:x>
      <cdr:y>0.79091</cdr:y>
    </cdr:from>
    <cdr:to>
      <cdr:x>0.91764</cdr:x>
      <cdr:y>0.94773</cdr:y>
    </cdr:to>
    <cdr:sp macro="" textlink="">
      <cdr:nvSpPr>
        <cdr:cNvPr id="26" name="TextBox 25"/>
        <cdr:cNvSpPr txBox="1"/>
      </cdr:nvSpPr>
      <cdr:spPr>
        <a:xfrm xmlns:a="http://schemas.openxmlformats.org/drawingml/2006/main">
          <a:off x="5880398" y="4358013"/>
          <a:ext cx="1872208" cy="8640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0.06517</cdr:x>
      <cdr:y>0</cdr:y>
    </cdr:from>
    <cdr:to>
      <cdr:x>0.96449</cdr:x>
      <cdr:y>0.17783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28638" y="0"/>
          <a:ext cx="7295207" cy="8322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ru-RU" sz="1400" dirty="0"/>
        </a:p>
      </cdr:txBody>
    </cdr:sp>
  </cdr:relSizeAnchor>
  <cdr:relSizeAnchor xmlns:cdr="http://schemas.openxmlformats.org/drawingml/2006/chartDrawing">
    <cdr:from>
      <cdr:x>0</cdr:x>
      <cdr:y>0.08551</cdr:y>
    </cdr:from>
    <cdr:to>
      <cdr:x>1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 flipV="1">
          <a:off x="0" y="400219"/>
          <a:ext cx="8111877" cy="428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</cdr:x>
      <cdr:y>0.11628</cdr:y>
    </cdr:from>
    <cdr:to>
      <cdr:x>1</cdr:x>
      <cdr:y>0.91633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0" y="544235"/>
          <a:ext cx="8111877" cy="37444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0.01464</cdr:x>
      <cdr:y>0.00259</cdr:y>
    </cdr:from>
    <cdr:to>
      <cdr:x>0.99125</cdr:x>
      <cdr:y>0.96249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120525" y="13752"/>
          <a:ext cx="8039869" cy="50975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Информирование контролируемых лиц о совершаемых действиях и </a:t>
          </a:r>
        </a:p>
        <a:p xmlns:a="http://schemas.openxmlformats.org/drawingml/2006/main">
          <a:pPr algn="ctr"/>
          <a:r>
            <a:rPr lang="ru-RU" sz="1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</a:t>
          </a:r>
          <a:r>
            <a:rPr lang="ru-RU" sz="1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ринимаемых решениях </a:t>
          </a:r>
          <a:endParaRPr lang="ru-RU" sz="1800" b="1" dirty="0" smtClean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marL="285750" indent="-285750">
            <a:buFontTx/>
            <a:buChar char="-"/>
          </a:pPr>
          <a:endParaRPr lang="ru-RU" sz="1600" b="1" dirty="0" smtClean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0.39485</cdr:x>
      <cdr:y>0.16363</cdr:y>
    </cdr:from>
    <cdr:to>
      <cdr:x>0.50308</cdr:x>
      <cdr:y>0.32958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335859" y="90162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0.49713</cdr:x>
      <cdr:y>0.39886</cdr:y>
    </cdr:from>
    <cdr:to>
      <cdr:x>0.51418</cdr:x>
      <cdr:y>0.45113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4199955" y="2197773"/>
          <a:ext cx="14401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0.1562</cdr:x>
      <cdr:y>0.45113</cdr:y>
    </cdr:from>
    <cdr:to>
      <cdr:x>0.4119</cdr:x>
      <cdr:y>0.4642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1319635" y="2485805"/>
          <a:ext cx="2160240" cy="72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0.00852</cdr:x>
      <cdr:y>0.67329</cdr:y>
    </cdr:from>
    <cdr:to>
      <cdr:x>0.98017</cdr:x>
      <cdr:y>0.9608</cdr:y>
    </cdr:to>
    <cdr:sp macro="" textlink="">
      <cdr:nvSpPr>
        <cdr:cNvPr id="18" name="Скругленный прямоугольник 17"/>
        <cdr:cNvSpPr/>
      </cdr:nvSpPr>
      <cdr:spPr>
        <a:xfrm xmlns:a="http://schemas.openxmlformats.org/drawingml/2006/main">
          <a:off x="72008" y="3709941"/>
          <a:ext cx="8208912" cy="1584176"/>
        </a:xfrm>
        <a:prstGeom xmlns:a="http://schemas.openxmlformats.org/drawingml/2006/main" prst="roundRect">
          <a:avLst/>
        </a:prstGeom>
        <a:solidFill xmlns:a="http://schemas.openxmlformats.org/drawingml/2006/main">
          <a:srgbClr val="FFFF99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600" dirty="0" smtClean="0">
              <a:solidFill>
                <a:schemeClr val="bg1"/>
              </a:solidFill>
            </a:rPr>
            <a:t>Сведения </a:t>
          </a:r>
          <a:r>
            <a:rPr lang="ru-RU" sz="1600" dirty="0" smtClean="0">
              <a:solidFill>
                <a:schemeClr val="bg1"/>
              </a:solidFill>
            </a:rPr>
            <a:t>были направлены в форме электронного документа, подписанного усиленной квалифицированной электронной подписью, через единый портал государственных и муниципальных услуг, завершивших прохождение процедуры регистрации в единой системе идентификации и аутентификации, с подтверждением факта доставки таких сведений</a:t>
          </a:r>
          <a:endParaRPr lang="ru-RU" sz="1600" dirty="0">
            <a:solidFill>
              <a:schemeClr val="bg1"/>
            </a:solidFill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0.06517</cdr:x>
      <cdr:y>0</cdr:y>
    </cdr:from>
    <cdr:to>
      <cdr:x>0.96449</cdr:x>
      <cdr:y>0.17783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28638" y="0"/>
          <a:ext cx="7295207" cy="8322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ru-RU" sz="1400" dirty="0"/>
        </a:p>
      </cdr:txBody>
    </cdr:sp>
  </cdr:relSizeAnchor>
  <cdr:relSizeAnchor xmlns:cdr="http://schemas.openxmlformats.org/drawingml/2006/chartDrawing">
    <cdr:from>
      <cdr:x>0</cdr:x>
      <cdr:y>0.08551</cdr:y>
    </cdr:from>
    <cdr:to>
      <cdr:x>1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 flipV="1">
          <a:off x="0" y="400219"/>
          <a:ext cx="8111877" cy="428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</cdr:x>
      <cdr:y>0.11628</cdr:y>
    </cdr:from>
    <cdr:to>
      <cdr:x>1</cdr:x>
      <cdr:y>0.91633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0" y="544235"/>
          <a:ext cx="8111877" cy="37444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0.01464</cdr:x>
      <cdr:y>0.00259</cdr:y>
    </cdr:from>
    <cdr:to>
      <cdr:x>0.99125</cdr:x>
      <cdr:y>0.96249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120525" y="13752"/>
          <a:ext cx="8039869" cy="50975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ru-RU" sz="1600" b="1" dirty="0" smtClean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0.39485</cdr:x>
      <cdr:y>0.16363</cdr:y>
    </cdr:from>
    <cdr:to>
      <cdr:x>0.50308</cdr:x>
      <cdr:y>0.32958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335859" y="90162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0.13637</cdr:x>
      <cdr:y>0.27475</cdr:y>
    </cdr:from>
    <cdr:to>
      <cdr:x>0.81823</cdr:x>
      <cdr:y>0.706</cdr:y>
    </cdr:to>
    <cdr:sp macro="" textlink="">
      <cdr:nvSpPr>
        <cdr:cNvPr id="9" name="Прямоугольник 8"/>
        <cdr:cNvSpPr/>
      </cdr:nvSpPr>
      <cdr:spPr>
        <a:xfrm xmlns:a="http://schemas.openxmlformats.org/drawingml/2006/main">
          <a:off x="1152128" y="1513904"/>
          <a:ext cx="5760640" cy="2376264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 fontAlgn="base"/>
          <a:r>
            <a:rPr lang="ru-RU" sz="1600" b="1" u="sng" dirty="0" smtClean="0">
              <a:solidFill>
                <a:schemeClr val="dk1"/>
              </a:solidFill>
              <a:latin typeface="Times New Roman" pitchFamily="18" charset="0"/>
              <a:cs typeface="Times New Roman" pitchFamily="18" charset="0"/>
            </a:rPr>
            <a:t>Обжалованию подлежат следующее:</a:t>
          </a:r>
        </a:p>
        <a:p xmlns:a="http://schemas.openxmlformats.org/drawingml/2006/main">
          <a:pPr fontAlgn="base"/>
          <a:r>
            <a:rPr lang="ru-RU" sz="1600" dirty="0" smtClean="0">
              <a:solidFill>
                <a:schemeClr val="dk1"/>
              </a:solidFill>
              <a:latin typeface="Times New Roman" pitchFamily="18" charset="0"/>
              <a:cs typeface="Times New Roman" pitchFamily="18" charset="0"/>
            </a:rPr>
            <a:t>— решения об отнесении объектов контроля к категориям риска;</a:t>
          </a:r>
        </a:p>
        <a:p xmlns:a="http://schemas.openxmlformats.org/drawingml/2006/main">
          <a:pPr fontAlgn="base"/>
          <a:r>
            <a:rPr lang="ru-RU" sz="1600" dirty="0" smtClean="0">
              <a:solidFill>
                <a:schemeClr val="dk1"/>
              </a:solidFill>
              <a:latin typeface="Times New Roman" pitchFamily="18" charset="0"/>
              <a:cs typeface="Times New Roman" pitchFamily="18" charset="0"/>
            </a:rPr>
            <a:t>— решения о включении предпринимателя в план проведения проверок;</a:t>
          </a:r>
        </a:p>
        <a:p xmlns:a="http://schemas.openxmlformats.org/drawingml/2006/main">
          <a:pPr fontAlgn="base"/>
          <a:r>
            <a:rPr lang="ru-RU" sz="1600" dirty="0" smtClean="0">
              <a:solidFill>
                <a:schemeClr val="dk1"/>
              </a:solidFill>
              <a:latin typeface="Times New Roman" pitchFamily="18" charset="0"/>
              <a:cs typeface="Times New Roman" pitchFamily="18" charset="0"/>
            </a:rPr>
            <a:t>— решения, принятые по результатам контрольных мероприятий;</a:t>
          </a:r>
        </a:p>
        <a:p xmlns:a="http://schemas.openxmlformats.org/drawingml/2006/main">
          <a:pPr fontAlgn="base"/>
          <a:r>
            <a:rPr lang="ru-RU" sz="1600" dirty="0" smtClean="0">
              <a:solidFill>
                <a:schemeClr val="dk1"/>
              </a:solidFill>
              <a:latin typeface="Times New Roman" pitchFamily="18" charset="0"/>
              <a:cs typeface="Times New Roman" pitchFamily="18" charset="0"/>
            </a:rPr>
            <a:t>— иные решения контрольных органов, а также действия (бездействие) их должностных лиц.</a:t>
          </a:r>
          <a:endParaRPr lang="ru-RU" sz="1600" dirty="0">
            <a:solidFill>
              <a:schemeClr val="dk1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0.49713</cdr:x>
      <cdr:y>0.39886</cdr:y>
    </cdr:from>
    <cdr:to>
      <cdr:x>0.51418</cdr:x>
      <cdr:y>0.45113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4199955" y="2197773"/>
          <a:ext cx="14401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0.1562</cdr:x>
      <cdr:y>0.45113</cdr:y>
    </cdr:from>
    <cdr:to>
      <cdr:x>0.4119</cdr:x>
      <cdr:y>0.4642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1319635" y="2485805"/>
          <a:ext cx="2160240" cy="72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0.13637</cdr:x>
      <cdr:y>0.75827</cdr:y>
    </cdr:from>
    <cdr:to>
      <cdr:x>0.81823</cdr:x>
      <cdr:y>0.91509</cdr:y>
    </cdr:to>
    <cdr:sp macro="" textlink="">
      <cdr:nvSpPr>
        <cdr:cNvPr id="15" name="Прямоугольник 14"/>
        <cdr:cNvSpPr/>
      </cdr:nvSpPr>
      <cdr:spPr>
        <a:xfrm xmlns:a="http://schemas.openxmlformats.org/drawingml/2006/main">
          <a:off x="1152128" y="4178200"/>
          <a:ext cx="5760640" cy="864096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3">
            <a:shade val="50000"/>
          </a:schemeClr>
        </a:lnRef>
        <a:fillRef xmlns:a="http://schemas.openxmlformats.org/drawingml/2006/main" idx="1">
          <a:schemeClr val="accent3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Жалоба подается через портал </a:t>
          </a:r>
          <a:r>
            <a:rPr lang="ru-RU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государственных услуг</a:t>
          </a:r>
          <a:r>
            <a:rPr lang="ru-RU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u-RU" sz="1600" dirty="0" smtClean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ctr"/>
          <a:r>
            <a:rPr lang="ru-RU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Организации </a:t>
          </a:r>
          <a:r>
            <a:rPr lang="ru-RU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должны подписывать жалобу усиленной квалифицированной электронной подписью. </a:t>
          </a:r>
          <a:endParaRPr lang="ru-RU" sz="16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0.43469</cdr:x>
      <cdr:y>0.69293</cdr:y>
    </cdr:from>
    <cdr:to>
      <cdr:x>0.50287</cdr:x>
      <cdr:y>0.75827</cdr:y>
    </cdr:to>
    <cdr:sp macro="" textlink="">
      <cdr:nvSpPr>
        <cdr:cNvPr id="6" name="Стрелка вниз 5"/>
        <cdr:cNvSpPr/>
      </cdr:nvSpPr>
      <cdr:spPr>
        <a:xfrm xmlns:a="http://schemas.openxmlformats.org/drawingml/2006/main">
          <a:off x="3672408" y="3818160"/>
          <a:ext cx="576014" cy="360032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1">
          <a:schemeClr val="accent3"/>
        </a:lnRef>
        <a:fillRef xmlns:a="http://schemas.openxmlformats.org/drawingml/2006/main" idx="3">
          <a:schemeClr val="accent3"/>
        </a:fillRef>
        <a:effectRef xmlns:a="http://schemas.openxmlformats.org/drawingml/2006/main" idx="2">
          <a:schemeClr val="accent3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0.12785</cdr:x>
      <cdr:y>1.81484E-7</cdr:y>
    </cdr:from>
    <cdr:to>
      <cdr:x>0.82379</cdr:x>
      <cdr:y>0.22248</cdr:y>
    </cdr:to>
    <cdr:sp macro="" textlink="">
      <cdr:nvSpPr>
        <cdr:cNvPr id="21" name="Скругленный прямоугольник 20"/>
        <cdr:cNvSpPr/>
      </cdr:nvSpPr>
      <cdr:spPr>
        <a:xfrm xmlns:a="http://schemas.openxmlformats.org/drawingml/2006/main">
          <a:off x="1080120" y="1"/>
          <a:ext cx="5879619" cy="1225872"/>
        </a:xfrm>
        <a:prstGeom xmlns:a="http://schemas.openxmlformats.org/drawingml/2006/main" prst="roundRect">
          <a:avLst/>
        </a:prstGeom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600" b="1" u="sng" dirty="0" smtClean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ctr"/>
          <a:r>
            <a:rPr lang="ru-RU" sz="1600" b="1" u="sng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Виды </a:t>
          </a:r>
          <a:r>
            <a:rPr lang="ru-RU" sz="1600" b="1" u="sng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контроля, </a:t>
          </a:r>
        </a:p>
        <a:p xmlns:a="http://schemas.openxmlformats.org/drawingml/2006/main">
          <a:pPr algn="ctr"/>
          <a:r>
            <a:rPr lang="ru-RU" sz="1600" b="1" u="sng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в отношении которых обязательный досудебный порядок </a:t>
          </a:r>
        </a:p>
        <a:p xmlns:a="http://schemas.openxmlformats.org/drawingml/2006/main">
          <a:pPr algn="ctr"/>
          <a:r>
            <a:rPr lang="ru-RU" sz="1600" b="1" u="sng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рассмотрения </a:t>
          </a:r>
          <a:r>
            <a:rPr lang="ru-RU" sz="1600" b="1" u="sng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жалоб</a:t>
          </a:r>
          <a:endParaRPr lang="ru-RU" sz="1600" b="1" u="sng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0.42616</cdr:x>
      <cdr:y>0.20941</cdr:y>
    </cdr:from>
    <cdr:to>
      <cdr:x>0.48582</cdr:x>
      <cdr:y>0.28782</cdr:y>
    </cdr:to>
    <cdr:sp macro="" textlink="">
      <cdr:nvSpPr>
        <cdr:cNvPr id="23" name="Стрелка вниз 22"/>
        <cdr:cNvSpPr/>
      </cdr:nvSpPr>
      <cdr:spPr>
        <a:xfrm xmlns:a="http://schemas.openxmlformats.org/drawingml/2006/main">
          <a:off x="3600368" y="1153864"/>
          <a:ext cx="504088" cy="432048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2">
          <a:schemeClr val="accent3">
            <a:shade val="50000"/>
          </a:schemeClr>
        </a:lnRef>
        <a:fillRef xmlns:a="http://schemas.openxmlformats.org/drawingml/2006/main" idx="1">
          <a:schemeClr val="accent3"/>
        </a:fillRef>
        <a:effectRef xmlns:a="http://schemas.openxmlformats.org/drawingml/2006/main" idx="0">
          <a:schemeClr val="accent3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0.06517</cdr:x>
      <cdr:y>0</cdr:y>
    </cdr:from>
    <cdr:to>
      <cdr:x>0.96449</cdr:x>
      <cdr:y>0.17783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28638" y="0"/>
          <a:ext cx="7295207" cy="8322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ru-RU" sz="1400" dirty="0"/>
        </a:p>
      </cdr:txBody>
    </cdr:sp>
  </cdr:relSizeAnchor>
  <cdr:relSizeAnchor xmlns:cdr="http://schemas.openxmlformats.org/drawingml/2006/chartDrawing">
    <cdr:from>
      <cdr:x>0</cdr:x>
      <cdr:y>0.08551</cdr:y>
    </cdr:from>
    <cdr:to>
      <cdr:x>1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 flipV="1">
          <a:off x="0" y="400219"/>
          <a:ext cx="8111877" cy="428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</cdr:x>
      <cdr:y>0.11628</cdr:y>
    </cdr:from>
    <cdr:to>
      <cdr:x>1</cdr:x>
      <cdr:y>0.91633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0" y="544235"/>
          <a:ext cx="8111877" cy="37444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0.01464</cdr:x>
      <cdr:y>0.00259</cdr:y>
    </cdr:from>
    <cdr:to>
      <cdr:x>0.99125</cdr:x>
      <cdr:y>0.96249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120525" y="13752"/>
          <a:ext cx="8039869" cy="50975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ru-RU" sz="1600" b="1" dirty="0" smtClean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0.39485</cdr:x>
      <cdr:y>0.16363</cdr:y>
    </cdr:from>
    <cdr:to>
      <cdr:x>0.50308</cdr:x>
      <cdr:y>0.32958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335859" y="90162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0.49713</cdr:x>
      <cdr:y>0.39886</cdr:y>
    </cdr:from>
    <cdr:to>
      <cdr:x>0.51418</cdr:x>
      <cdr:y>0.45113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4199955" y="2197773"/>
          <a:ext cx="14401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0.1562</cdr:x>
      <cdr:y>0.45113</cdr:y>
    </cdr:from>
    <cdr:to>
      <cdr:x>0.4119</cdr:x>
      <cdr:y>0.4642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1319635" y="2485805"/>
          <a:ext cx="2160240" cy="72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0.00126</cdr:x>
      <cdr:y>0.01477</cdr:y>
    </cdr:from>
    <cdr:to>
      <cdr:x>0.97039</cdr:x>
      <cdr:y>0.15418</cdr:y>
    </cdr:to>
    <cdr:pic>
      <cdr:nvPicPr>
        <cdr:cNvPr id="4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10637" y="81378"/>
          <a:ext cx="8187638" cy="768163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0.05966</cdr:x>
      <cdr:y>0.19497</cdr:y>
    </cdr:from>
    <cdr:to>
      <cdr:x>0.72448</cdr:x>
      <cdr:y>0.56088</cdr:y>
    </cdr:to>
    <cdr:sp macro="" textlink="">
      <cdr:nvSpPr>
        <cdr:cNvPr id="11" name="Скругленный прямоугольник 10"/>
        <cdr:cNvSpPr/>
      </cdr:nvSpPr>
      <cdr:spPr>
        <a:xfrm xmlns:a="http://schemas.openxmlformats.org/drawingml/2006/main">
          <a:off x="504056" y="1074321"/>
          <a:ext cx="5616624" cy="2016224"/>
        </a:xfrm>
        <a:prstGeom xmlns:a="http://schemas.openxmlformats.org/drawingml/2006/main" prst="roundRect">
          <a:avLst/>
        </a:prstGeom>
        <a:solidFill xmlns:a="http://schemas.openxmlformats.org/drawingml/2006/main">
          <a:schemeClr val="accent4">
            <a:lumMod val="60000"/>
            <a:lumOff val="4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15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Дело об административном правонарушении, выражающемся в не соблюдении обязательных требований, оценка соблюдения которых является предметом государственного контроля (надзора), может быть возбуждено только после проведения КНМ во взаимодействии с контролируемым лицом, проверки, совершения КНД в рамках постоянного государственного контроля (надзора) и оформления их результатов</a:t>
          </a:r>
          <a:endParaRPr lang="ru-RU" sz="15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0.28127</cdr:x>
      <cdr:y>0.66543</cdr:y>
    </cdr:from>
    <cdr:to>
      <cdr:x>0.96313</cdr:x>
      <cdr:y>0.93986</cdr:y>
    </cdr:to>
    <cdr:sp macro="" textlink="">
      <cdr:nvSpPr>
        <cdr:cNvPr id="12" name="Скругленный прямоугольник 11"/>
        <cdr:cNvSpPr/>
      </cdr:nvSpPr>
      <cdr:spPr>
        <a:xfrm xmlns:a="http://schemas.openxmlformats.org/drawingml/2006/main">
          <a:off x="2376264" y="3666609"/>
          <a:ext cx="5760640" cy="1512168"/>
        </a:xfrm>
        <a:prstGeom xmlns:a="http://schemas.openxmlformats.org/drawingml/2006/main" prst="roundRect">
          <a:avLst/>
        </a:prstGeom>
        <a:solidFill xmlns:a="http://schemas.openxmlformats.org/drawingml/2006/main">
          <a:schemeClr val="accent4">
            <a:lumMod val="60000"/>
            <a:lumOff val="4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15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Исключение: </a:t>
          </a:r>
        </a:p>
        <a:p xmlns:a="http://schemas.openxmlformats.org/drawingml/2006/main">
          <a:pPr algn="ctr"/>
          <a:r>
            <a:rPr lang="ru-RU" sz="15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возбуждение дела об административном правонарушении </a:t>
          </a:r>
        </a:p>
        <a:p xmlns:a="http://schemas.openxmlformats.org/drawingml/2006/main">
          <a:pPr algn="ctr"/>
          <a:r>
            <a:rPr lang="ru-RU" sz="15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 ч.1 ст.9.1 КоАП РФ без проведения КНМ в случае не предоставления сведений об организации производственного контроля за соблюдением требований промышленной безопасности </a:t>
          </a:r>
          <a:endParaRPr lang="ru-RU" sz="15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0.06517</cdr:x>
      <cdr:y>0</cdr:y>
    </cdr:from>
    <cdr:to>
      <cdr:x>0.96449</cdr:x>
      <cdr:y>0.17783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28638" y="0"/>
          <a:ext cx="7295207" cy="8322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ru-RU" sz="1400" dirty="0"/>
        </a:p>
      </cdr:txBody>
    </cdr:sp>
  </cdr:relSizeAnchor>
  <cdr:relSizeAnchor xmlns:cdr="http://schemas.openxmlformats.org/drawingml/2006/chartDrawing">
    <cdr:from>
      <cdr:x>0</cdr:x>
      <cdr:y>0.08551</cdr:y>
    </cdr:from>
    <cdr:to>
      <cdr:x>1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 flipV="1">
          <a:off x="0" y="400219"/>
          <a:ext cx="8111877" cy="428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</cdr:x>
      <cdr:y>0.11628</cdr:y>
    </cdr:from>
    <cdr:to>
      <cdr:x>1</cdr:x>
      <cdr:y>0.91633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0" y="544235"/>
          <a:ext cx="8111877" cy="37444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0.01464</cdr:x>
      <cdr:y>0.00259</cdr:y>
    </cdr:from>
    <cdr:to>
      <cdr:x>0.99125</cdr:x>
      <cdr:y>0.96249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120525" y="13752"/>
          <a:ext cx="8039869" cy="50975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ru-RU" sz="1600" b="1" dirty="0" smtClean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0.39485</cdr:x>
      <cdr:y>0.16363</cdr:y>
    </cdr:from>
    <cdr:to>
      <cdr:x>0.50308</cdr:x>
      <cdr:y>0.32958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335859" y="90162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0.49713</cdr:x>
      <cdr:y>0.39886</cdr:y>
    </cdr:from>
    <cdr:to>
      <cdr:x>0.51418</cdr:x>
      <cdr:y>0.45113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4199955" y="2197773"/>
          <a:ext cx="14401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0.1562</cdr:x>
      <cdr:y>0.45113</cdr:y>
    </cdr:from>
    <cdr:to>
      <cdr:x>0.4119</cdr:x>
      <cdr:y>0.4642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1319635" y="2485805"/>
          <a:ext cx="2160240" cy="72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0.00727</cdr:x>
      <cdr:y>0</cdr:y>
    </cdr:from>
    <cdr:to>
      <cdr:x>0.9764</cdr:x>
      <cdr:y>0.131</cdr:y>
    </cdr:to>
    <cdr:pic>
      <cdr:nvPicPr>
        <cdr:cNvPr id="14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61437" y="0"/>
          <a:ext cx="8187638" cy="721817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0.00852</cdr:x>
      <cdr:y>0.14407</cdr:y>
    </cdr:from>
    <cdr:to>
      <cdr:x>0.90346</cdr:x>
      <cdr:y>0.50998</cdr:y>
    </cdr:to>
    <cdr:sp macro="" textlink="">
      <cdr:nvSpPr>
        <cdr:cNvPr id="11" name="Прямоугольник с двумя вырезанными противолежащими углами 10"/>
        <cdr:cNvSpPr/>
      </cdr:nvSpPr>
      <cdr:spPr>
        <a:xfrm xmlns:a="http://schemas.openxmlformats.org/drawingml/2006/main">
          <a:off x="72008" y="793824"/>
          <a:ext cx="7560840" cy="2016224"/>
        </a:xfrm>
        <a:prstGeom xmlns:a="http://schemas.openxmlformats.org/drawingml/2006/main" prst="snip2DiagRect">
          <a:avLst/>
        </a:prstGeom>
        <a:solidFill xmlns:a="http://schemas.openxmlformats.org/drawingml/2006/main">
          <a:schemeClr val="tx1">
            <a:lumMod val="85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l"/>
          <a:r>
            <a:rPr lang="ru-RU" sz="1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	Введены новые правила исчисления сроков давности привлечения к административной ответственности: 2-месячный и 3-месячный сроки привлечения исчисляются в календарных днях и составляют 60 и 90 дней соответственно.</a:t>
          </a:r>
        </a:p>
        <a:p xmlns:a="http://schemas.openxmlformats.org/drawingml/2006/main">
          <a:pPr algn="l"/>
          <a:r>
            <a:rPr lang="ru-RU" sz="1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	Срок  в виде периода начинает течь в день или событие, которое определяет начало срока.</a:t>
          </a:r>
        </a:p>
        <a:p xmlns:a="http://schemas.openxmlformats.org/drawingml/2006/main">
          <a:pPr algn="l"/>
          <a:r>
            <a:rPr lang="ru-RU" sz="1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	Если срок в виде дней завершается в нерабочий день, последний день срока – предшествующий ему последний рабочий день. </a:t>
          </a:r>
          <a:endParaRPr lang="ru-RU" sz="14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0.12785</cdr:x>
      <cdr:y>0.57532</cdr:y>
    </cdr:from>
    <cdr:to>
      <cdr:x>0.9887</cdr:x>
      <cdr:y>0.74521</cdr:y>
    </cdr:to>
    <cdr:sp macro="" textlink="">
      <cdr:nvSpPr>
        <cdr:cNvPr id="22" name="Прямоугольник с двумя вырезанными противолежащими углами 21"/>
        <cdr:cNvSpPr/>
      </cdr:nvSpPr>
      <cdr:spPr>
        <a:xfrm xmlns:a="http://schemas.openxmlformats.org/drawingml/2006/main">
          <a:off x="1080119" y="3170088"/>
          <a:ext cx="7272809" cy="936104"/>
        </a:xfrm>
        <a:prstGeom xmlns:a="http://schemas.openxmlformats.org/drawingml/2006/main" prst="snip2DiagRect">
          <a:avLst/>
        </a:prstGeom>
        <a:solidFill xmlns:a="http://schemas.openxmlformats.org/drawingml/2006/main">
          <a:schemeClr val="tx1">
            <a:lumMod val="85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ru-RU" sz="1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	</a:t>
          </a:r>
          <a:r>
            <a:rPr lang="ru-RU" sz="1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Статья 19.6.1 КоАП РФ дополнена частями 4 и 5, согласно которым введена ответственность для должностных лиц за невыдачу предписания </a:t>
          </a:r>
          <a:endParaRPr lang="ru-RU" sz="14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0.00852</cdr:x>
      <cdr:y>0.79748</cdr:y>
    </cdr:from>
    <cdr:to>
      <cdr:x>0.90346</cdr:x>
      <cdr:y>0.9543</cdr:y>
    </cdr:to>
    <cdr:sp macro="" textlink="">
      <cdr:nvSpPr>
        <cdr:cNvPr id="23" name="Прямоугольник с двумя вырезанными противолежащими углами 22"/>
        <cdr:cNvSpPr/>
      </cdr:nvSpPr>
      <cdr:spPr>
        <a:xfrm xmlns:a="http://schemas.openxmlformats.org/drawingml/2006/main">
          <a:off x="72008" y="4394224"/>
          <a:ext cx="7560840" cy="864096"/>
        </a:xfrm>
        <a:prstGeom xmlns:a="http://schemas.openxmlformats.org/drawingml/2006/main" prst="snip2DiagRect">
          <a:avLst/>
        </a:prstGeom>
        <a:solidFill xmlns:a="http://schemas.openxmlformats.org/drawingml/2006/main">
          <a:schemeClr val="tx1">
            <a:lumMod val="85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ru-RU" sz="1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	</a:t>
          </a:r>
          <a:r>
            <a:rPr lang="ru-RU" sz="1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Срок давности привлечения к административной ответственности за просрочку уплаты административного штрафа, ответственность за которое предусмотрена ч.1 ст. 20.25 КоАП РФ, составляет 1 год  </a:t>
          </a:r>
          <a:endParaRPr lang="ru-RU" sz="14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0.06517</cdr:x>
      <cdr:y>0</cdr:y>
    </cdr:from>
    <cdr:to>
      <cdr:x>0.96449</cdr:x>
      <cdr:y>0.17783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28638" y="0"/>
          <a:ext cx="7295207" cy="8322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ru-RU" sz="1400" dirty="0"/>
        </a:p>
      </cdr:txBody>
    </cdr:sp>
  </cdr:relSizeAnchor>
  <cdr:relSizeAnchor xmlns:cdr="http://schemas.openxmlformats.org/drawingml/2006/chartDrawing">
    <cdr:from>
      <cdr:x>0</cdr:x>
      <cdr:y>0.08551</cdr:y>
    </cdr:from>
    <cdr:to>
      <cdr:x>1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 flipV="1">
          <a:off x="0" y="400219"/>
          <a:ext cx="8111877" cy="428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</cdr:x>
      <cdr:y>0.11628</cdr:y>
    </cdr:from>
    <cdr:to>
      <cdr:x>1</cdr:x>
      <cdr:y>0.91633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0" y="640719"/>
          <a:ext cx="8448427" cy="44083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0.01464</cdr:x>
      <cdr:y>0.00259</cdr:y>
    </cdr:from>
    <cdr:to>
      <cdr:x>0.99125</cdr:x>
      <cdr:y>0.96249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120525" y="13752"/>
          <a:ext cx="8039869" cy="50975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endParaRPr lang="ru-RU" sz="16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ctr"/>
          <a:endParaRPr lang="ru-RU" sz="1600" b="1" dirty="0" smtClean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0.39485</cdr:x>
      <cdr:y>0.16363</cdr:y>
    </cdr:from>
    <cdr:to>
      <cdr:x>0.50308</cdr:x>
      <cdr:y>0.32958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335859" y="90162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0.49713</cdr:x>
      <cdr:y>0.39886</cdr:y>
    </cdr:from>
    <cdr:to>
      <cdr:x>0.51418</cdr:x>
      <cdr:y>0.45113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4199955" y="2197773"/>
          <a:ext cx="14401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0.1562</cdr:x>
      <cdr:y>0.45113</cdr:y>
    </cdr:from>
    <cdr:to>
      <cdr:x>0.4119</cdr:x>
      <cdr:y>0.4642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1319635" y="2485805"/>
          <a:ext cx="2160240" cy="72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0.11933</cdr:x>
      <cdr:y>0.11136</cdr:y>
    </cdr:from>
    <cdr:to>
      <cdr:x>0.26135</cdr:x>
      <cdr:y>0.15921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1008151" y="613609"/>
          <a:ext cx="1199839" cy="2636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0.09676</cdr:x>
      <cdr:y>0.83405</cdr:y>
    </cdr:from>
    <cdr:to>
      <cdr:x>0.47443</cdr:x>
      <cdr:y>1</cdr:y>
    </cdr:to>
    <cdr:sp macro="" textlink="">
      <cdr:nvSpPr>
        <cdr:cNvPr id="19" name="TextBox 18"/>
        <cdr:cNvSpPr txBox="1"/>
      </cdr:nvSpPr>
      <cdr:spPr>
        <a:xfrm xmlns:a="http://schemas.openxmlformats.org/drawingml/2006/main">
          <a:off x="817438" y="4595741"/>
          <a:ext cx="3190751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0.69603</cdr:x>
      <cdr:y>0.79091</cdr:y>
    </cdr:from>
    <cdr:to>
      <cdr:x>0.91764</cdr:x>
      <cdr:y>0.94773</cdr:y>
    </cdr:to>
    <cdr:sp macro="" textlink="">
      <cdr:nvSpPr>
        <cdr:cNvPr id="26" name="TextBox 25"/>
        <cdr:cNvSpPr txBox="1"/>
      </cdr:nvSpPr>
      <cdr:spPr>
        <a:xfrm xmlns:a="http://schemas.openxmlformats.org/drawingml/2006/main">
          <a:off x="5880398" y="4358013"/>
          <a:ext cx="1872208" cy="8640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0.61933</cdr:x>
      <cdr:y>0.73863</cdr:y>
    </cdr:from>
    <cdr:to>
      <cdr:x>0.77274</cdr:x>
      <cdr:y>0.88239</cdr:y>
    </cdr:to>
    <cdr:sp macro="" textlink="">
      <cdr:nvSpPr>
        <cdr:cNvPr id="16" name="TextBox 15"/>
        <cdr:cNvSpPr txBox="1"/>
      </cdr:nvSpPr>
      <cdr:spPr>
        <a:xfrm xmlns:a="http://schemas.openxmlformats.org/drawingml/2006/main">
          <a:off x="5232326" y="4069981"/>
          <a:ext cx="1296144" cy="7920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0.60228</cdr:x>
      <cdr:y>0.73863</cdr:y>
    </cdr:from>
    <cdr:to>
      <cdr:x>0.73865</cdr:x>
      <cdr:y>0.92159</cdr:y>
    </cdr:to>
    <cdr:sp macro="" textlink="">
      <cdr:nvSpPr>
        <cdr:cNvPr id="17" name="TextBox 16"/>
        <cdr:cNvSpPr txBox="1"/>
      </cdr:nvSpPr>
      <cdr:spPr>
        <a:xfrm xmlns:a="http://schemas.openxmlformats.org/drawingml/2006/main">
          <a:off x="5088310" y="4069981"/>
          <a:ext cx="1152128" cy="10081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</cdr:x>
      <cdr:y>0.41622</cdr:y>
    </cdr:from>
    <cdr:to>
      <cdr:x>1</cdr:x>
      <cdr:y>0.58378</cdr:y>
    </cdr:to>
    <cdr:sp macro="" textlink="">
      <cdr:nvSpPr>
        <cdr:cNvPr id="15" name="Прямоугольник 14"/>
        <cdr:cNvSpPr/>
      </cdr:nvSpPr>
      <cdr:spPr>
        <a:xfrm xmlns:a="http://schemas.openxmlformats.org/drawingml/2006/main">
          <a:off x="0" y="2293405"/>
          <a:ext cx="8448427" cy="92333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91440" tIns="45720" rIns="91440" bIns="45720">
          <a:spAutoFit/>
          <a:scene3d>
            <a:camera prst="orthographicFront"/>
            <a:lightRig rig="flat" dir="tl">
              <a:rot lat="0" lon="0" rev="6600000"/>
            </a:lightRig>
          </a:scene3d>
          <a:sp3d extrusionH="25400" contourW="8890">
            <a:bevelT w="38100" h="31750"/>
            <a:contourClr>
              <a:schemeClr val="accent2">
                <a:shade val="75000"/>
              </a:schemeClr>
            </a:contourClr>
          </a:sp3d>
        </a:bodyPr>
        <a:lstStyle xmlns:a="http://schemas.openxmlformats.org/drawingml/2006/main"/>
        <a:p xmlns:a="http://schemas.openxmlformats.org/drawingml/2006/main">
          <a:pPr algn="ctr"/>
          <a:r>
            <a:rPr lang="ru-RU" sz="54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rPr>
            <a:t>СПАСИБО ЗА ВНИМАНИЕ !!!</a:t>
          </a:r>
          <a:endParaRPr lang="ru-RU" sz="5400" b="1" cap="none" spc="0" dirty="0">
            <a:ln w="11430"/>
            <a:gradFill>
              <a:gsLst>
                <a:gs pos="0">
                  <a:schemeClr val="accent2">
                    <a:tint val="70000"/>
                    <a:satMod val="245000"/>
                  </a:schemeClr>
                </a:gs>
                <a:gs pos="75000">
                  <a:schemeClr val="accent2">
                    <a:tint val="90000"/>
                    <a:shade val="60000"/>
                    <a:satMod val="240000"/>
                  </a:schemeClr>
                </a:gs>
                <a:gs pos="100000">
                  <a:schemeClr val="accent2">
                    <a:tint val="100000"/>
                    <a:shade val="50000"/>
                    <a:satMod val="240000"/>
                  </a:schemeClr>
                </a:gs>
              </a:gsLst>
              <a:lin ang="5400000"/>
            </a:gradFill>
            <a:effectLst>
              <a:outerShdw blurRad="50800" dist="39000" dir="5460000" algn="tl">
                <a:srgbClr val="000000">
                  <a:alpha val="38000"/>
                </a:srgbClr>
              </a:outerShdw>
            </a:effectLst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2945659" cy="496331"/>
          </a:xfrm>
          <a:prstGeom prst="rect">
            <a:avLst/>
          </a:prstGeom>
        </p:spPr>
        <p:txBody>
          <a:bodyPr vert="horz" lIns="91131" tIns="45566" rIns="91131" bIns="4556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7" y="1"/>
            <a:ext cx="2945659" cy="496331"/>
          </a:xfrm>
          <a:prstGeom prst="rect">
            <a:avLst/>
          </a:prstGeom>
        </p:spPr>
        <p:txBody>
          <a:bodyPr vert="horz" lIns="91131" tIns="45566" rIns="91131" bIns="4556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FA18FC5-8EE3-4D81-8E3B-2E38B6C6ACBA}" type="datetimeFigureOut">
              <a:rPr lang="ru-RU"/>
              <a:pPr>
                <a:defRPr/>
              </a:pPr>
              <a:t>09.11.2023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4" y="9428584"/>
            <a:ext cx="2945659" cy="496331"/>
          </a:xfrm>
          <a:prstGeom prst="rect">
            <a:avLst/>
          </a:prstGeom>
        </p:spPr>
        <p:txBody>
          <a:bodyPr vert="horz" lIns="91131" tIns="45566" rIns="91131" bIns="4556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7" y="9428584"/>
            <a:ext cx="2945659" cy="496331"/>
          </a:xfrm>
          <a:prstGeom prst="rect">
            <a:avLst/>
          </a:prstGeom>
        </p:spPr>
        <p:txBody>
          <a:bodyPr vert="horz" lIns="91131" tIns="45566" rIns="91131" bIns="4556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EB9EF3C-7449-4CC2-B680-5046F505F6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226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2945659" cy="496331"/>
          </a:xfrm>
          <a:prstGeom prst="rect">
            <a:avLst/>
          </a:prstGeom>
        </p:spPr>
        <p:txBody>
          <a:bodyPr vert="horz" lIns="91131" tIns="45566" rIns="91131" bIns="4556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7" y="1"/>
            <a:ext cx="2945659" cy="496331"/>
          </a:xfrm>
          <a:prstGeom prst="rect">
            <a:avLst/>
          </a:prstGeom>
        </p:spPr>
        <p:txBody>
          <a:bodyPr vert="horz" lIns="91131" tIns="45566" rIns="91131" bIns="4556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49A06AA-2C6B-4BE3-9B75-B3DDAAC1E235}" type="datetimeFigureOut">
              <a:rPr lang="ru-RU"/>
              <a:pPr>
                <a:defRPr/>
              </a:pPr>
              <a:t>09.11.2023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31" tIns="45566" rIns="91131" bIns="45566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8"/>
          </a:xfrm>
          <a:prstGeom prst="rect">
            <a:avLst/>
          </a:prstGeom>
        </p:spPr>
        <p:txBody>
          <a:bodyPr vert="horz" lIns="91131" tIns="45566" rIns="91131" bIns="45566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428584"/>
            <a:ext cx="2945659" cy="496331"/>
          </a:xfrm>
          <a:prstGeom prst="rect">
            <a:avLst/>
          </a:prstGeom>
        </p:spPr>
        <p:txBody>
          <a:bodyPr vert="horz" lIns="91131" tIns="45566" rIns="91131" bIns="4556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7" y="9428584"/>
            <a:ext cx="2945659" cy="496331"/>
          </a:xfrm>
          <a:prstGeom prst="rect">
            <a:avLst/>
          </a:prstGeom>
        </p:spPr>
        <p:txBody>
          <a:bodyPr vert="horz" lIns="91131" tIns="45566" rIns="91131" bIns="4556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1651280-C435-42A0-8CBA-76CBFC38E8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0345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6654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6654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6654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6654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6654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6654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6654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6654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6654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6654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665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>
            <a:noAutofit/>
          </a:bodyPr>
          <a:lstStyle>
            <a:lvl1pPr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D2D23-71A0-4BFA-9EC6-3D39329A8201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09.11.2023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01F1B-636D-4C0E-9556-4A00AB483626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447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59105-ADB9-45C6-B80B-98539BB33B53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09.11.2023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A3827-B749-46EC-A5E8-D169E06AF3F9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774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F6C48-9760-4073-8DCD-66129A22EB88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09.11.2023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5524A-21AE-4BE2-98DC-D28763ED0750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131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>
            <a:noAutofit/>
          </a:bodyPr>
          <a:lstStyle>
            <a:lvl1pPr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D2D23-71A0-4BFA-9EC6-3D39329A8201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09.11.2023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01F1B-636D-4C0E-9556-4A00AB483626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205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E8C6F-ABFA-4365-B0A2-CEA79C83A9DD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09.11.2023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DE44F-10A0-482C-B1D0-E52EC3345A22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615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>
            <a:noAutofit/>
          </a:bodyPr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DDDC5-848F-4FA6-8151-456036A128B7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09.11.2023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61AF6-B038-4FF3-A856-EAA5F85E9B31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7806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6F6E1-57E8-455F-A666-A72CBFDB2257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09.11.2023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A3231-8BFE-45CF-8926-65272BEEE873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7426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3ABF7-5C84-48EA-9AC6-A66AB391B1BE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09.11.2023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460DE-7B97-4A7A-9310-B71A920FC392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3810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0988"/>
            <a:ext cx="1828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D830D-97E1-406A-A2EF-B56FE70B5B9A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09.11.2023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B382C-9A45-41AD-98D9-2BA7E51949D6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2050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2265C-8094-4A58-AC16-0CDE7B783CA6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09.11.2023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E1F3F-8B0D-440D-9581-9F16D5C3AB5C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3261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44267-0B51-4496-8C45-558973F43E66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09.11.2023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CAB30-65C3-403B-8A27-ABDA242F7DEF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278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E8C6F-ABFA-4365-B0A2-CEA79C83A9DD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09.11.2023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DE44F-10A0-482C-B1D0-E52EC3345A22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9701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/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40305-2942-4A94-A400-0D86CB398DF1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09.11.2023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4FE80-5740-432D-8BAD-B40E55452351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742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59105-ADB9-45C6-B80B-98539BB33B53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09.11.2023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A3827-B749-46EC-A5E8-D169E06AF3F9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9653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F6C48-9760-4073-8DCD-66129A22EB88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09.11.2023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5524A-21AE-4BE2-98DC-D28763ED0750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917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>
            <a:noAutofit/>
          </a:bodyPr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DDDC5-848F-4FA6-8151-456036A128B7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09.11.2023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61AF6-B038-4FF3-A856-EAA5F85E9B31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795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6F6E1-57E8-455F-A666-A72CBFDB2257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09.11.2023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A3231-8BFE-45CF-8926-65272BEEE873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627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3ABF7-5C84-48EA-9AC6-A66AB391B1BE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09.11.2023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460DE-7B97-4A7A-9310-B71A920FC392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005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0988"/>
            <a:ext cx="1828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D830D-97E1-406A-A2EF-B56FE70B5B9A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09.11.2023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B382C-9A45-41AD-98D9-2BA7E51949D6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782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2265C-8094-4A58-AC16-0CDE7B783CA6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09.11.2023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E1F3F-8B0D-440D-9581-9F16D5C3AB5C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663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44267-0B51-4496-8C45-558973F43E66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09.11.2023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CAB30-65C3-403B-8A27-ABDA242F7DEF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408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/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40305-2942-4A94-A400-0D86CB398DF1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09.11.2023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4FE80-5740-432D-8BAD-B40E55452351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22982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975" y="1554163"/>
            <a:ext cx="2073275" cy="19796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54400" y="1547813"/>
            <a:ext cx="422275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8913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1DCAF9E-F394-45A2-AF1A-BA96550282D4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09.11.2023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975" y="6356350"/>
            <a:ext cx="5102225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625" y="6356350"/>
            <a:ext cx="1138238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073C6B-4F47-4EA2-AB90-D23E1C87410B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499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975" y="1554163"/>
            <a:ext cx="2073275" cy="19796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54400" y="1547813"/>
            <a:ext cx="422275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8913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1DCAF9E-F394-45A2-AF1A-BA96550282D4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09.11.2023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975" y="6356350"/>
            <a:ext cx="5102225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625" y="6356350"/>
            <a:ext cx="1138238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073C6B-4F47-4EA2-AB90-D23E1C87410B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9175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4" Type="http://schemas.openxmlformats.org/officeDocument/2006/relationships/chart" Target="../charts/char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Relationship Id="rId4" Type="http://schemas.openxmlformats.org/officeDocument/2006/relationships/chart" Target="../charts/char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Relationship Id="rId4" Type="http://schemas.openxmlformats.org/officeDocument/2006/relationships/chart" Target="../charts/char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>
          <a:xfrm>
            <a:off x="899592" y="2852936"/>
            <a:ext cx="7416800" cy="1871637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Правовое регулирование контрольной (надзорной) деятельности 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2023 году, </a:t>
            </a:r>
            <a:r>
              <a:rPr lang="ru-RU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новое в законодательстве о контроле (надзоре)</a:t>
            </a: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dirty="0">
                <a:latin typeface="Times New Roman" pitchFamily="18" charset="0"/>
                <a:cs typeface="Times New Roman" pitchFamily="18" charset="0"/>
              </a:rPr>
            </a:b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Рисунок 4" descr="Лого_фон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10860" b="10860"/>
          <a:stretch>
            <a:fillRect/>
          </a:stretch>
        </p:blipFill>
        <p:spPr>
          <a:xfrm>
            <a:off x="251520" y="332656"/>
            <a:ext cx="8640960" cy="2453407"/>
          </a:xfrm>
        </p:spPr>
      </p:pic>
    </p:spTree>
    <p:extLst>
      <p:ext uri="{BB962C8B-B14F-4D97-AF65-F5344CB8AC3E}">
        <p14:creationId xmlns:p14="http://schemas.microsoft.com/office/powerpoint/2010/main" val="2294715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1" name="Picture 41" descr="fsetan_emblema200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1720376901"/>
              </p:ext>
            </p:extLst>
          </p:nvPr>
        </p:nvGraphicFramePr>
        <p:xfrm>
          <a:off x="467544" y="1058535"/>
          <a:ext cx="8448427" cy="55101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706228084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Sub>
          <a:bldChart bld="category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1" name="Picture 41" descr="fsetan_emblema200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3212773568"/>
              </p:ext>
            </p:extLst>
          </p:nvPr>
        </p:nvGraphicFramePr>
        <p:xfrm>
          <a:off x="467544" y="1123008"/>
          <a:ext cx="8448427" cy="55101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98406106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Sub>
          <a:bldChart bld="category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1" name="Picture 41" descr="fsetan_emblema200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213232439"/>
              </p:ext>
            </p:extLst>
          </p:nvPr>
        </p:nvGraphicFramePr>
        <p:xfrm>
          <a:off x="347786" y="1087211"/>
          <a:ext cx="8448427" cy="55101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094254867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Sub>
          <a:bldChart bld="category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1" name="Picture 41" descr="fsetan_emblema200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31852411"/>
              </p:ext>
            </p:extLst>
          </p:nvPr>
        </p:nvGraphicFramePr>
        <p:xfrm>
          <a:off x="347786" y="1072893"/>
          <a:ext cx="8448427" cy="55101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78224304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Sub>
          <a:bldChart bld="category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1" name="Picture 41" descr="fsetan_emblema200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3418749274"/>
              </p:ext>
            </p:extLst>
          </p:nvPr>
        </p:nvGraphicFramePr>
        <p:xfrm>
          <a:off x="467545" y="1298583"/>
          <a:ext cx="8412458" cy="53105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93335738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Sub>
          <a:bldChart bld="category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1" name="Picture 41" descr="fsetan_emblema200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4235164299"/>
              </p:ext>
            </p:extLst>
          </p:nvPr>
        </p:nvGraphicFramePr>
        <p:xfrm>
          <a:off x="347786" y="1111588"/>
          <a:ext cx="8448427" cy="55101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62525874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Sub>
          <a:bldChart bld="category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1" name="Picture 41" descr="fsetan_emblema200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3548281381"/>
              </p:ext>
            </p:extLst>
          </p:nvPr>
        </p:nvGraphicFramePr>
        <p:xfrm>
          <a:off x="347786" y="2060848"/>
          <a:ext cx="8544694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38364166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Sub>
          <a:bldChart bld="category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1" name="Picture 41" descr="fsetan_emblema200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2299209457"/>
              </p:ext>
            </p:extLst>
          </p:nvPr>
        </p:nvGraphicFramePr>
        <p:xfrm>
          <a:off x="467544" y="1087211"/>
          <a:ext cx="8448427" cy="55101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Скругленный прямоугольник 1"/>
          <p:cNvSpPr/>
          <p:nvPr/>
        </p:nvSpPr>
        <p:spPr>
          <a:xfrm>
            <a:off x="539552" y="1916832"/>
            <a:ext cx="8208912" cy="792088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статьи 21 Федерального закона № 248-ФЗ контролируемое лицо считается проинформированным надлежащим образом в случае, если:</a:t>
            </a:r>
            <a:endPara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39552" y="2996952"/>
            <a:ext cx="8208912" cy="1584176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 smtClean="0">
                <a:solidFill>
                  <a:schemeClr val="bg1"/>
                </a:solidFill>
              </a:rPr>
              <a:t>Сведения предоставлены контролируемому лицу в соответствии с вышеуказанными требованиями, в том числе направлены ему электронной почтой по адресу, сведения о котором представлены контрольному (надзорному) органу контролируемым лицом и внесены в информационные ресурсы, информационные системы при осуществлении государственного контроля (надзора) или оказании государственных услуг</a:t>
            </a:r>
            <a:endParaRPr lang="ru-RU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7029509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Sub>
          <a:bldChart bld="category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1" name="Picture 41" descr="fsetan_emblema200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1104134270"/>
              </p:ext>
            </p:extLst>
          </p:nvPr>
        </p:nvGraphicFramePr>
        <p:xfrm>
          <a:off x="467544" y="1123008"/>
          <a:ext cx="8448427" cy="55101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532125892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Sub>
          <a:bldChart bld="category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1" name="Picture 41" descr="fsetan_emblema200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1007604" y="1844824"/>
            <a:ext cx="73088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 марта 2023 года Ростехнадзор начал осуществляться надзор </a:t>
            </a:r>
            <a:endParaRPr lang="ru-RU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лифтами.</a:t>
            </a:r>
          </a:p>
          <a:p>
            <a:pPr algn="ctr">
              <a:lnSpc>
                <a:spcPct val="150000"/>
              </a:lnSpc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Данный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 надзора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 Постановлением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16.02.2023 № 241 «Об утверждении Положения о федеральном государственном контроле (надзоре) в области безопасного использования и содержания лифтов, подъемных платформ для инвалидов, пассажирских конвейеров (движущихся пешеходных дорожек), эскалаторов, за исключением эскалаторов в метрополитенах». </a:t>
            </a:r>
          </a:p>
        </p:txBody>
      </p:sp>
    </p:spTree>
    <p:extLst>
      <p:ext uri="{BB962C8B-B14F-4D97-AF65-F5344CB8AC3E}">
        <p14:creationId xmlns:p14="http://schemas.microsoft.com/office/powerpoint/2010/main" val="3739078254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1" name="Picture 41" descr="fsetan_emblema200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2" name="Прямоугольник 11"/>
          <p:cNvSpPr/>
          <p:nvPr/>
        </p:nvSpPr>
        <p:spPr>
          <a:xfrm>
            <a:off x="395536" y="1628800"/>
            <a:ext cx="81906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Изменения, внесенные в Кодекс Российской Федерации </a:t>
            </a:r>
          </a:p>
          <a:p>
            <a:pPr algn="ctr"/>
            <a:r>
              <a:rPr lang="ru-RU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 административных правонарушениях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44153" y="2708920"/>
            <a:ext cx="6455693" cy="15841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Административный штраф подлежит замене на предупреждение, если административное правонарушение совершено впервые и отсутствует угроза причинения вреда охраняемым законом ценностям и отсутствует имущественный ущерб</a:t>
            </a:r>
            <a:endParaRPr lang="ru-RU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371029" y="4797152"/>
            <a:ext cx="6428817" cy="15121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Лицо, привлеченное к административной ответственности имеет право оплатить половину суммы наложенного административного штрафа в срок не позднее 20 дней со дня вынесения постановления о назначении административного наказания</a:t>
            </a:r>
            <a:endParaRPr lang="ru-RU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286126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Tradeshow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Tradeshow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TC101859861[[fn=Выставка]]</Template>
  <TotalTime>8593</TotalTime>
  <Words>733</Words>
  <Application>Microsoft Office PowerPoint</Application>
  <PresentationFormat>Экран (4:3)</PresentationFormat>
  <Paragraphs>108</Paragraphs>
  <Slides>12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2_Tradeshow</vt:lpstr>
      <vt:lpstr>4_Tradeshow</vt:lpstr>
      <vt:lpstr>Правовое регулирование контрольной (надзорной) деятельности в 2023 году, новое в законодательстве о контроле (надзоре)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Карпов Денис Николаевич</dc:creator>
  <cp:lastModifiedBy>Кашина</cp:lastModifiedBy>
  <cp:revision>752</cp:revision>
  <cp:lastPrinted>2021-06-21T12:24:36Z</cp:lastPrinted>
  <dcterms:created xsi:type="dcterms:W3CDTF">2013-03-25T09:28:04Z</dcterms:created>
  <dcterms:modified xsi:type="dcterms:W3CDTF">2023-11-09T10:35:46Z</dcterms:modified>
</cp:coreProperties>
</file>